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6" r:id="rId7"/>
    <p:sldId id="261" r:id="rId8"/>
    <p:sldId id="262" r:id="rId9"/>
    <p:sldId id="263" r:id="rId10"/>
    <p:sldId id="267" r:id="rId11"/>
    <p:sldId id="264" r:id="rId12"/>
    <p:sldId id="265"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A7EBB"/>
    <a:srgbClr val="69BE6E"/>
    <a:srgbClr val="EF7B3D"/>
    <a:srgbClr val="4D4D4C"/>
    <a:srgbClr val="777877"/>
    <a:srgbClr val="343433"/>
    <a:srgbClr val="0BA4B1"/>
    <a:srgbClr val="36332C"/>
    <a:srgbClr val="D94E2D"/>
    <a:srgbClr val="63646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978"/>
    <p:restoredTop sz="86352"/>
  </p:normalViewPr>
  <p:slideViewPr>
    <p:cSldViewPr snapToGrid="0" snapToObjects="1">
      <p:cViewPr varScale="1">
        <p:scale>
          <a:sx n="150" d="100"/>
          <a:sy n="150" d="100"/>
        </p:scale>
        <p:origin x="592" y="16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2.jpg>
</file>

<file path=ppt/media/image3.jpg>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F093E1-2BFE-914B-BC0A-7A52E69E5431}" type="datetimeFigureOut">
              <a:rPr lang="en-US" smtClean="0"/>
              <a:t>8/23/18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FEF5A6-3B62-B541-896B-EED9DA92109D}" type="slidenum">
              <a:rPr lang="en-US" smtClean="0"/>
              <a:t>‹#›</a:t>
            </a:fld>
            <a:endParaRPr lang="en-US"/>
          </a:p>
        </p:txBody>
      </p:sp>
    </p:spTree>
    <p:extLst>
      <p:ext uri="{BB962C8B-B14F-4D97-AF65-F5344CB8AC3E}">
        <p14:creationId xmlns:p14="http://schemas.microsoft.com/office/powerpoint/2010/main" val="1193827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average participation</a:t>
            </a:r>
            <a:r>
              <a:rPr lang="en-US" baseline="0" dirty="0" smtClean="0"/>
              <a:t> rate among the states is lower for the SAT than the ACT.  This number, when tested statistically is significant meaning that the apparent problem of lack of market share is highly likely a true problem.</a:t>
            </a:r>
            <a:endParaRPr lang="en-US" dirty="0"/>
          </a:p>
        </p:txBody>
      </p:sp>
      <p:sp>
        <p:nvSpPr>
          <p:cNvPr id="4" name="Slide Number Placeholder 3"/>
          <p:cNvSpPr>
            <a:spLocks noGrp="1"/>
          </p:cNvSpPr>
          <p:nvPr>
            <p:ph type="sldNum" sz="quarter" idx="10"/>
          </p:nvPr>
        </p:nvSpPr>
        <p:spPr/>
        <p:txBody>
          <a:bodyPr/>
          <a:lstStyle/>
          <a:p>
            <a:fld id="{1DFEF5A6-3B62-B541-896B-EED9DA92109D}" type="slidenum">
              <a:rPr lang="en-US" smtClean="0"/>
              <a:t>2</a:t>
            </a:fld>
            <a:endParaRPr lang="en-US"/>
          </a:p>
        </p:txBody>
      </p:sp>
    </p:spTree>
    <p:extLst>
      <p:ext uri="{BB962C8B-B14F-4D97-AF65-F5344CB8AC3E}">
        <p14:creationId xmlns:p14="http://schemas.microsoft.com/office/powerpoint/2010/main" val="1516313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Used the data source provided by the</a:t>
            </a:r>
            <a:r>
              <a:rPr lang="en-US" baseline="0" dirty="0" smtClean="0"/>
              <a:t> College Board.  In addition, I pulled data from the US Department of Education so that I could quantify the number of students taking or not taking the SAT in each state.  Lastly, I used information from an article in “Education Week” that summarized the prospective plans of some states regarding standardized testing.</a:t>
            </a:r>
            <a:endParaRPr lang="en-US" dirty="0"/>
          </a:p>
        </p:txBody>
      </p:sp>
      <p:sp>
        <p:nvSpPr>
          <p:cNvPr id="4" name="Slide Number Placeholder 3"/>
          <p:cNvSpPr>
            <a:spLocks noGrp="1"/>
          </p:cNvSpPr>
          <p:nvPr>
            <p:ph type="sldNum" sz="quarter" idx="10"/>
          </p:nvPr>
        </p:nvSpPr>
        <p:spPr/>
        <p:txBody>
          <a:bodyPr/>
          <a:lstStyle/>
          <a:p>
            <a:fld id="{1DFEF5A6-3B62-B541-896B-EED9DA92109D}" type="slidenum">
              <a:rPr lang="en-US" smtClean="0"/>
              <a:t>3</a:t>
            </a:fld>
            <a:endParaRPr lang="en-US"/>
          </a:p>
        </p:txBody>
      </p:sp>
    </p:spTree>
    <p:extLst>
      <p:ext uri="{BB962C8B-B14F-4D97-AF65-F5344CB8AC3E}">
        <p14:creationId xmlns:p14="http://schemas.microsoft.com/office/powerpoint/2010/main" val="5281597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22937" y="1424646"/>
            <a:ext cx="4773565" cy="2040981"/>
          </a:xfrm>
          <a:prstGeom prst="rect">
            <a:avLst/>
          </a:prstGeom>
        </p:spPr>
        <p:txBody>
          <a:bodyPr>
            <a:normAutofit/>
          </a:bodyPr>
          <a:lstStyle>
            <a:lvl1pPr>
              <a:defRPr sz="4000" baseline="0">
                <a:solidFill>
                  <a:schemeClr val="bg1"/>
                </a:solidFill>
                <a:latin typeface="Arial"/>
              </a:defRPr>
            </a:lvl1pPr>
          </a:lstStyle>
          <a:p>
            <a:r>
              <a:rPr lang="en-US" dirty="0"/>
              <a:t>Click to edit Master title style</a:t>
            </a:r>
          </a:p>
        </p:txBody>
      </p:sp>
    </p:spTree>
    <p:extLst>
      <p:ext uri="{BB962C8B-B14F-4D97-AF65-F5344CB8AC3E}">
        <p14:creationId xmlns:p14="http://schemas.microsoft.com/office/powerpoint/2010/main" val="1243163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ransition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72945" y="1864163"/>
            <a:ext cx="5208543" cy="2061188"/>
          </a:xfrm>
          <a:prstGeom prst="rect">
            <a:avLst/>
          </a:prstGeom>
        </p:spPr>
        <p:txBody>
          <a:bodyPr>
            <a:normAutofit/>
          </a:bodyPr>
          <a:lstStyle>
            <a:lvl1pPr>
              <a:defRPr sz="4000">
                <a:latin typeface="Arial"/>
              </a:defRPr>
            </a:lvl1pPr>
          </a:lstStyle>
          <a:p>
            <a:r>
              <a:rPr lang="en-US" dirty="0"/>
              <a:t>Click to edit Master title style</a:t>
            </a: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81870"/>
            <a:ext cx="6888312" cy="621387"/>
          </a:xfrm>
          <a:prstGeom prst="rect">
            <a:avLst/>
          </a:prstGeom>
        </p:spPr>
        <p:txBody>
          <a:bodyPr/>
          <a:lstStyle>
            <a:lvl1pPr>
              <a:defRPr sz="2000" baseline="0">
                <a:solidFill>
                  <a:schemeClr val="bg1"/>
                </a:solidFill>
                <a:latin typeface="Arial"/>
              </a:defRPr>
            </a:lvl1pPr>
          </a:lstStyle>
          <a:p>
            <a:r>
              <a:rPr lang="en-US" dirty="0"/>
              <a:t>Click to edit Master title style</a:t>
            </a:r>
          </a:p>
        </p:txBody>
      </p:sp>
      <p:sp>
        <p:nvSpPr>
          <p:cNvPr id="3" name="Content Placeholder 2"/>
          <p:cNvSpPr>
            <a:spLocks noGrp="1"/>
          </p:cNvSpPr>
          <p:nvPr>
            <p:ph idx="1"/>
          </p:nvPr>
        </p:nvSpPr>
        <p:spPr>
          <a:xfrm>
            <a:off x="457200" y="1138966"/>
            <a:ext cx="8229600" cy="3315096"/>
          </a:xfrm>
          <a:prstGeom prst="rect">
            <a:avLst/>
          </a:prstGeom>
        </p:spPr>
        <p:txBody>
          <a:bodyPr/>
          <a:lstStyle>
            <a:lvl1pPr marL="342900" indent="-342900">
              <a:buClr>
                <a:srgbClr val="49BBC6"/>
              </a:buClr>
              <a:buFont typeface="Arial"/>
              <a:buChar char="•"/>
              <a:defRPr sz="2400" baseline="0">
                <a:solidFill>
                  <a:schemeClr val="tx1">
                    <a:lumMod val="65000"/>
                    <a:lumOff val="35000"/>
                  </a:schemeClr>
                </a:solidFill>
                <a:latin typeface="Arial"/>
              </a:defRPr>
            </a:lvl1pPr>
            <a:lvl2pPr marL="742950" indent="-285750">
              <a:buClr>
                <a:srgbClr val="49BBC6"/>
              </a:buClr>
              <a:buFont typeface="Arial"/>
              <a:buChar char="•"/>
              <a:defRPr sz="2000" baseline="0">
                <a:solidFill>
                  <a:schemeClr val="tx1">
                    <a:lumMod val="65000"/>
                    <a:lumOff val="35000"/>
                  </a:schemeClr>
                </a:solidFill>
                <a:latin typeface="Arial"/>
              </a:defRPr>
            </a:lvl2pPr>
            <a:lvl3pPr marL="1143000" indent="-228600">
              <a:buClr>
                <a:srgbClr val="49BBC6"/>
              </a:buClr>
              <a:buFont typeface="Arial"/>
              <a:buChar char="•"/>
              <a:defRPr sz="1800" baseline="0">
                <a:solidFill>
                  <a:schemeClr val="tx1">
                    <a:lumMod val="65000"/>
                    <a:lumOff val="35000"/>
                  </a:schemeClr>
                </a:solidFill>
                <a:latin typeface="Arial"/>
              </a:defRPr>
            </a:lvl3pPr>
            <a:lvl4pPr marL="1600200" indent="-228600">
              <a:buClr>
                <a:srgbClr val="49BBC6"/>
              </a:buClr>
              <a:buFont typeface="Arial"/>
              <a:buChar char="•"/>
              <a:defRPr sz="1600" baseline="0">
                <a:solidFill>
                  <a:schemeClr val="tx1">
                    <a:lumMod val="65000"/>
                    <a:lumOff val="35000"/>
                  </a:schemeClr>
                </a:solidFill>
                <a:latin typeface="Arial"/>
              </a:defRPr>
            </a:lvl4pPr>
            <a:lvl5pPr marL="2057400" indent="-228600">
              <a:buClr>
                <a:srgbClr val="49BBC6"/>
              </a:buClr>
              <a:buFont typeface="Arial"/>
              <a:buChar char="•"/>
              <a:defRPr sz="1400" baseline="0">
                <a:solidFill>
                  <a:schemeClr val="tx1">
                    <a:lumMod val="65000"/>
                    <a:lumOff val="35000"/>
                  </a:schemeClr>
                </a:solidFill>
                <a:latin typeface="Aria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610142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1932293"/>
      </p:ext>
    </p:extLst>
  </p:cSld>
  <p:clrMap bg1="lt1" tx1="dk1" bg2="lt2" tx2="dk2" accent1="accent1" accent2="accent2" accent3="accent3" accent4="accent4" accent5="accent5" accent6="accent6" hlink="hlink" folHlink="folHlink"/>
  <p:sldLayoutIdLst>
    <p:sldLayoutId id="2147483660" r:id="rId1"/>
    <p:sldLayoutId id="2147483666" r:id="rId2"/>
    <p:sldLayoutId id="2147483663" r:id="rId3"/>
  </p:sldLayoutIdLst>
  <p:txStyles>
    <p:titleStyle>
      <a:lvl1pPr algn="l" defTabSz="457200" rtl="0" eaLnBrk="1" latinLnBrk="0" hangingPunct="1">
        <a:spcBef>
          <a:spcPct val="0"/>
        </a:spcBef>
        <a:buNone/>
        <a:defRPr sz="4400" kern="1200">
          <a:solidFill>
            <a:schemeClr val="bg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tiff"/><Relationship Id="rId3" Type="http://schemas.openxmlformats.org/officeDocument/2006/relationships/image" Target="../media/image7.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tiff"/><Relationship Id="rId3"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22937" y="1241760"/>
            <a:ext cx="4773565" cy="2040981"/>
          </a:xfrm>
        </p:spPr>
        <p:txBody>
          <a:bodyPr>
            <a:normAutofit fontScale="90000"/>
          </a:bodyPr>
          <a:lstStyle/>
          <a:p>
            <a:r>
              <a:rPr lang="en-US" dirty="0" smtClean="0"/>
              <a:t>DSI Project 2:</a:t>
            </a:r>
            <a:br>
              <a:rPr lang="en-US" dirty="0" smtClean="0"/>
            </a:br>
            <a:r>
              <a:rPr lang="en-US" dirty="0" smtClean="0"/>
              <a:t>Status Report on Housing Price Regression Problem</a:t>
            </a:r>
            <a:endParaRPr lang="en-US" dirty="0"/>
          </a:p>
        </p:txBody>
      </p:sp>
    </p:spTree>
    <p:extLst>
      <p:ext uri="{BB962C8B-B14F-4D97-AF65-F5344CB8AC3E}">
        <p14:creationId xmlns:p14="http://schemas.microsoft.com/office/powerpoint/2010/main" val="915173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Largest jump in </a:t>
            </a:r>
            <a:r>
              <a:rPr lang="en-US" dirty="0" err="1" smtClean="0"/>
              <a:t>Kaggle</a:t>
            </a:r>
            <a:r>
              <a:rPr lang="en-US" dirty="0" smtClean="0"/>
              <a:t> score from use </a:t>
            </a:r>
            <a:r>
              <a:rPr lang="en-US" dirty="0" err="1" smtClean="0"/>
              <a:t>np.log</a:t>
            </a:r>
            <a:r>
              <a:rPr lang="en-US" dirty="0" smtClean="0"/>
              <a:t>(</a:t>
            </a:r>
            <a:r>
              <a:rPr lang="en-US" dirty="0" err="1" smtClean="0"/>
              <a:t>SalePrice</a:t>
            </a:r>
            <a:r>
              <a:rPr lang="en-US" dirty="0" smtClean="0"/>
              <a:t>)</a:t>
            </a:r>
            <a:endParaRPr lang="en-US" dirty="0"/>
          </a:p>
        </p:txBody>
      </p:sp>
      <p:sp>
        <p:nvSpPr>
          <p:cNvPr id="3" name="Content Placeholder 2"/>
          <p:cNvSpPr>
            <a:spLocks noGrp="1"/>
          </p:cNvSpPr>
          <p:nvPr>
            <p:ph idx="1"/>
          </p:nvPr>
        </p:nvSpPr>
        <p:spPr>
          <a:xfrm>
            <a:off x="457200" y="4110766"/>
            <a:ext cx="8229600" cy="605167"/>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400" dirty="0" smtClean="0"/>
              <a:t>Hint first came from Richard</a:t>
            </a:r>
          </a:p>
          <a:p>
            <a:pPr marL="0" marR="0" lvl="0" indent="0" defTabSz="914400" eaLnBrk="1" fontAlgn="auto" latinLnBrk="0" hangingPunct="1">
              <a:lnSpc>
                <a:spcPct val="100000"/>
              </a:lnSpc>
              <a:spcBef>
                <a:spcPts val="0"/>
              </a:spcBef>
              <a:spcAft>
                <a:spcPts val="0"/>
              </a:spcAft>
              <a:buClrTx/>
              <a:buSzTx/>
              <a:buFontTx/>
              <a:buNone/>
              <a:tabLst/>
              <a:defRPr/>
            </a:pPr>
            <a:r>
              <a:rPr lang="en-US" sz="1400" dirty="0" err="1" smtClean="0"/>
              <a:t>Reseached</a:t>
            </a:r>
            <a:r>
              <a:rPr lang="en-US" sz="1400" dirty="0" smtClean="0"/>
              <a:t> when ln() is handy:  skewed right distribution</a:t>
            </a:r>
          </a:p>
        </p:txBody>
      </p:sp>
      <p:pic>
        <p:nvPicPr>
          <p:cNvPr id="4" name="Picture 3"/>
          <p:cNvPicPr>
            <a:picLocks noChangeAspect="1"/>
          </p:cNvPicPr>
          <p:nvPr/>
        </p:nvPicPr>
        <p:blipFill>
          <a:blip r:embed="rId2"/>
          <a:stretch>
            <a:fillRect/>
          </a:stretch>
        </p:blipFill>
        <p:spPr>
          <a:xfrm>
            <a:off x="457200" y="1162670"/>
            <a:ext cx="3883025" cy="2588683"/>
          </a:xfrm>
          <a:prstGeom prst="rect">
            <a:avLst/>
          </a:prstGeom>
        </p:spPr>
      </p:pic>
      <p:pic>
        <p:nvPicPr>
          <p:cNvPr id="5" name="Picture 4"/>
          <p:cNvPicPr>
            <a:picLocks noChangeAspect="1"/>
          </p:cNvPicPr>
          <p:nvPr/>
        </p:nvPicPr>
        <p:blipFill>
          <a:blip r:embed="rId3"/>
          <a:stretch>
            <a:fillRect/>
          </a:stretch>
        </p:blipFill>
        <p:spPr>
          <a:xfrm>
            <a:off x="4716336" y="1162670"/>
            <a:ext cx="3970464" cy="2605617"/>
          </a:xfrm>
          <a:prstGeom prst="rect">
            <a:avLst/>
          </a:prstGeom>
        </p:spPr>
      </p:pic>
    </p:spTree>
    <p:extLst>
      <p:ext uri="{BB962C8B-B14F-4D97-AF65-F5344CB8AC3E}">
        <p14:creationId xmlns:p14="http://schemas.microsoft.com/office/powerpoint/2010/main" val="1456669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Status</a:t>
            </a:r>
            <a:endParaRPr lang="en-US" dirty="0"/>
          </a:p>
        </p:txBody>
      </p:sp>
      <p:sp>
        <p:nvSpPr>
          <p:cNvPr id="3" name="Content Placeholder 2"/>
          <p:cNvSpPr>
            <a:spLocks noGrp="1"/>
          </p:cNvSpPr>
          <p:nvPr>
            <p:ph idx="1"/>
          </p:nvPr>
        </p:nvSpPr>
        <p:spPr/>
        <p:txBody>
          <a:bodyPr/>
          <a:lstStyle/>
          <a:p>
            <a:r>
              <a:rPr lang="en-US" dirty="0" smtClean="0"/>
              <a:t>Fit is good</a:t>
            </a:r>
          </a:p>
          <a:p>
            <a:r>
              <a:rPr lang="en-US" dirty="0" smtClean="0"/>
              <a:t>Switched to using Pipelines to run LR, Ridge, Lasso, </a:t>
            </a:r>
            <a:r>
              <a:rPr lang="en-US" dirty="0" err="1" smtClean="0"/>
              <a:t>ElasticNet</a:t>
            </a:r>
            <a:endParaRPr lang="en-US" dirty="0" smtClean="0"/>
          </a:p>
          <a:p>
            <a:r>
              <a:rPr lang="en-US" dirty="0" smtClean="0"/>
              <a:t>Analyzing various models to determine where errors are coming from even on decently fit models</a:t>
            </a:r>
          </a:p>
        </p:txBody>
      </p:sp>
    </p:spTree>
    <p:extLst>
      <p:ext uri="{BB962C8B-B14F-4D97-AF65-F5344CB8AC3E}">
        <p14:creationId xmlns:p14="http://schemas.microsoft.com/office/powerpoint/2010/main" val="1428733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Graphs of error terms on sorted sale price </a:t>
            </a:r>
            <a:r>
              <a:rPr lang="mr-IN" dirty="0" smtClean="0"/>
              <a:t>–</a:t>
            </a:r>
            <a:r>
              <a:rPr lang="en-US" dirty="0" smtClean="0"/>
              <a:t> two models compared</a:t>
            </a:r>
            <a:endParaRPr lang="en-US" dirty="0"/>
          </a:p>
        </p:txBody>
      </p:sp>
      <p:pic>
        <p:nvPicPr>
          <p:cNvPr id="4" name="Picture 3"/>
          <p:cNvPicPr>
            <a:picLocks noChangeAspect="1"/>
          </p:cNvPicPr>
          <p:nvPr/>
        </p:nvPicPr>
        <p:blipFill>
          <a:blip r:embed="rId2"/>
          <a:stretch>
            <a:fillRect/>
          </a:stretch>
        </p:blipFill>
        <p:spPr>
          <a:xfrm>
            <a:off x="982132" y="1055756"/>
            <a:ext cx="7323667" cy="3967272"/>
          </a:xfrm>
          <a:prstGeom prst="rect">
            <a:avLst/>
          </a:prstGeom>
        </p:spPr>
      </p:pic>
    </p:spTree>
    <p:extLst>
      <p:ext uri="{BB962C8B-B14F-4D97-AF65-F5344CB8AC3E}">
        <p14:creationId xmlns:p14="http://schemas.microsoft.com/office/powerpoint/2010/main" val="753682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Statement of the Problem</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We are asked to predict housing prices in Ames, Iowa using dataset and regression models.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Ultimately, the predicted prices will be scored via a </a:t>
            </a:r>
            <a:r>
              <a:rPr lang="en-US" dirty="0" err="1" smtClean="0"/>
              <a:t>Kaggle</a:t>
            </a:r>
            <a:r>
              <a:rPr lang="en-US" dirty="0" smtClean="0"/>
              <a:t> competition.</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The initial scores visible will be on 30% of the data used to determine the final score.</a:t>
            </a:r>
            <a:endParaRPr lang="en-US" dirty="0"/>
          </a:p>
        </p:txBody>
      </p:sp>
    </p:spTree>
    <p:extLst>
      <p:ext uri="{BB962C8B-B14F-4D97-AF65-F5344CB8AC3E}">
        <p14:creationId xmlns:p14="http://schemas.microsoft.com/office/powerpoint/2010/main" val="13812597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Sources</a:t>
            </a:r>
            <a:endParaRPr lang="en-US" dirty="0"/>
          </a:p>
        </p:txBody>
      </p:sp>
      <p:sp>
        <p:nvSpPr>
          <p:cNvPr id="4" name="Content Placeholder 3"/>
          <p:cNvSpPr>
            <a:spLocks noGrp="1"/>
          </p:cNvSpPr>
          <p:nvPr>
            <p:ph idx="1"/>
          </p:nvPr>
        </p:nvSpPr>
        <p:spPr>
          <a:xfrm>
            <a:off x="457200" y="1138966"/>
            <a:ext cx="4114800" cy="3315096"/>
          </a:xfrm>
        </p:spPr>
        <p:txBody>
          <a:bodyPr/>
          <a:lstStyle/>
          <a:p>
            <a:pPr marL="0" indent="0">
              <a:buNone/>
            </a:pPr>
            <a:r>
              <a:rPr lang="en-US" dirty="0" smtClean="0"/>
              <a:t>Data provided include 2051 records in a train data set and 879 records in a test data set.  </a:t>
            </a:r>
          </a:p>
          <a:p>
            <a:pPr marL="0" indent="0">
              <a:buNone/>
            </a:pPr>
            <a:r>
              <a:rPr lang="en-US" dirty="0" smtClean="0"/>
              <a:t>There are 81 elements in each file plus the target to predict (</a:t>
            </a:r>
            <a:r>
              <a:rPr lang="en-US" dirty="0" err="1" smtClean="0"/>
              <a:t>SalePrice</a:t>
            </a:r>
            <a:r>
              <a:rPr lang="en-US" dirty="0" smtClean="0"/>
              <a:t>) in the training data.</a:t>
            </a:r>
            <a:endParaRPr lang="en-US" dirty="0"/>
          </a:p>
        </p:txBody>
      </p:sp>
      <p:sp>
        <p:nvSpPr>
          <p:cNvPr id="8" name="TextBox 7"/>
          <p:cNvSpPr txBox="1"/>
          <p:nvPr/>
        </p:nvSpPr>
        <p:spPr>
          <a:xfrm>
            <a:off x="5651500" y="1333500"/>
            <a:ext cx="1295400" cy="646331"/>
          </a:xfrm>
          <a:prstGeom prst="rect">
            <a:avLst/>
          </a:prstGeom>
          <a:noFill/>
          <a:ln>
            <a:solidFill>
              <a:srgbClr val="4A7EBB"/>
            </a:solidFill>
          </a:ln>
        </p:spPr>
        <p:txBody>
          <a:bodyPr wrap="square" rtlCol="0">
            <a:spAutoFit/>
          </a:bodyPr>
          <a:lstStyle/>
          <a:p>
            <a:r>
              <a:rPr lang="en-US" smtClean="0"/>
              <a:t>Training Data Set</a:t>
            </a:r>
            <a:endParaRPr lang="en-US"/>
          </a:p>
        </p:txBody>
      </p:sp>
      <p:sp>
        <p:nvSpPr>
          <p:cNvPr id="9" name="TextBox 8"/>
          <p:cNvSpPr txBox="1"/>
          <p:nvPr/>
        </p:nvSpPr>
        <p:spPr>
          <a:xfrm>
            <a:off x="7404100" y="1346200"/>
            <a:ext cx="1295400" cy="646331"/>
          </a:xfrm>
          <a:prstGeom prst="rect">
            <a:avLst/>
          </a:prstGeom>
          <a:noFill/>
          <a:ln>
            <a:solidFill>
              <a:srgbClr val="4A7EBB"/>
            </a:solidFill>
          </a:ln>
        </p:spPr>
        <p:txBody>
          <a:bodyPr wrap="square" rtlCol="0">
            <a:spAutoFit/>
          </a:bodyPr>
          <a:lstStyle/>
          <a:p>
            <a:r>
              <a:rPr lang="en-US" dirty="0" smtClean="0"/>
              <a:t>Test</a:t>
            </a:r>
            <a:br>
              <a:rPr lang="en-US" dirty="0" smtClean="0"/>
            </a:br>
            <a:r>
              <a:rPr lang="en-US" dirty="0" smtClean="0"/>
              <a:t>Data Set</a:t>
            </a:r>
            <a:endParaRPr lang="en-US" dirty="0"/>
          </a:p>
        </p:txBody>
      </p:sp>
      <p:sp>
        <p:nvSpPr>
          <p:cNvPr id="10" name="TextBox 9"/>
          <p:cNvSpPr txBox="1"/>
          <p:nvPr/>
        </p:nvSpPr>
        <p:spPr>
          <a:xfrm>
            <a:off x="6850211" y="2473347"/>
            <a:ext cx="1080937" cy="646331"/>
          </a:xfrm>
          <a:prstGeom prst="rect">
            <a:avLst/>
          </a:prstGeom>
          <a:noFill/>
          <a:ln>
            <a:solidFill>
              <a:srgbClr val="4A7EBB"/>
            </a:solidFill>
          </a:ln>
        </p:spPr>
        <p:txBody>
          <a:bodyPr wrap="square" rtlCol="0">
            <a:spAutoFit/>
          </a:bodyPr>
          <a:lstStyle/>
          <a:p>
            <a:r>
              <a:rPr lang="en-US" dirty="0" smtClean="0"/>
              <a:t>Test </a:t>
            </a:r>
            <a:r>
              <a:rPr lang="en-US" smtClean="0"/>
              <a:t>Data Set2</a:t>
            </a:r>
            <a:endParaRPr lang="en-US" dirty="0"/>
          </a:p>
        </p:txBody>
      </p:sp>
      <p:sp>
        <p:nvSpPr>
          <p:cNvPr id="11" name="TextBox 10"/>
          <p:cNvSpPr txBox="1"/>
          <p:nvPr/>
        </p:nvSpPr>
        <p:spPr>
          <a:xfrm>
            <a:off x="5651499" y="2473348"/>
            <a:ext cx="1140125" cy="646331"/>
          </a:xfrm>
          <a:prstGeom prst="rect">
            <a:avLst/>
          </a:prstGeom>
          <a:noFill/>
          <a:ln>
            <a:solidFill>
              <a:srgbClr val="4A7EBB"/>
            </a:solidFill>
          </a:ln>
        </p:spPr>
        <p:txBody>
          <a:bodyPr wrap="square" rtlCol="0">
            <a:spAutoFit/>
          </a:bodyPr>
          <a:lstStyle/>
          <a:p>
            <a:r>
              <a:rPr lang="en-US" dirty="0" smtClean="0"/>
              <a:t>Training </a:t>
            </a:r>
            <a:r>
              <a:rPr lang="en-US" smtClean="0"/>
              <a:t>Data Set2</a:t>
            </a:r>
            <a:endParaRPr lang="en-US" dirty="0"/>
          </a:p>
        </p:txBody>
      </p:sp>
      <p:cxnSp>
        <p:nvCxnSpPr>
          <p:cNvPr id="13" name="Straight Arrow Connector 12"/>
          <p:cNvCxnSpPr>
            <a:stCxn id="8" idx="2"/>
            <a:endCxn id="11" idx="0"/>
          </p:cNvCxnSpPr>
          <p:nvPr/>
        </p:nvCxnSpPr>
        <p:spPr>
          <a:xfrm flipH="1">
            <a:off x="6221562" y="1979831"/>
            <a:ext cx="77638" cy="49351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a:stCxn id="8" idx="2"/>
            <a:endCxn id="10" idx="0"/>
          </p:cNvCxnSpPr>
          <p:nvPr/>
        </p:nvCxnSpPr>
        <p:spPr>
          <a:xfrm>
            <a:off x="6299200" y="1979831"/>
            <a:ext cx="1091480" cy="4935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5429250" y="3092905"/>
            <a:ext cx="2933700" cy="584775"/>
          </a:xfrm>
          <a:prstGeom prst="rect">
            <a:avLst/>
          </a:prstGeom>
          <a:noFill/>
        </p:spPr>
        <p:txBody>
          <a:bodyPr wrap="square" rtlCol="0">
            <a:spAutoFit/>
          </a:bodyPr>
          <a:lstStyle/>
          <a:p>
            <a:r>
              <a:rPr lang="en-US" sz="1600" dirty="0" smtClean="0"/>
              <a:t>Used to test data selection features and regression models</a:t>
            </a:r>
            <a:endParaRPr lang="en-US" sz="1600" dirty="0"/>
          </a:p>
        </p:txBody>
      </p:sp>
      <p:sp>
        <p:nvSpPr>
          <p:cNvPr id="22" name="TextBox 21"/>
          <p:cNvSpPr txBox="1"/>
          <p:nvPr/>
        </p:nvSpPr>
        <p:spPr>
          <a:xfrm>
            <a:off x="5664200" y="3911600"/>
            <a:ext cx="1295400" cy="923330"/>
          </a:xfrm>
          <a:prstGeom prst="rect">
            <a:avLst/>
          </a:prstGeom>
          <a:noFill/>
          <a:ln>
            <a:solidFill>
              <a:srgbClr val="4A7EBB"/>
            </a:solidFill>
          </a:ln>
        </p:spPr>
        <p:txBody>
          <a:bodyPr wrap="square" rtlCol="0">
            <a:spAutoFit/>
          </a:bodyPr>
          <a:lstStyle/>
          <a:p>
            <a:r>
              <a:rPr lang="en-US" dirty="0" smtClean="0"/>
              <a:t>Model Selected and Fit</a:t>
            </a:r>
            <a:endParaRPr lang="en-US" dirty="0"/>
          </a:p>
        </p:txBody>
      </p:sp>
      <p:cxnSp>
        <p:nvCxnSpPr>
          <p:cNvPr id="26" name="Elbow Connector 25"/>
          <p:cNvCxnSpPr>
            <a:stCxn id="8" idx="2"/>
          </p:cNvCxnSpPr>
          <p:nvPr/>
        </p:nvCxnSpPr>
        <p:spPr>
          <a:xfrm rot="5400000">
            <a:off x="4820295" y="2315736"/>
            <a:ext cx="1814811" cy="1143000"/>
          </a:xfrm>
          <a:prstGeom prst="bentConnector3">
            <a:avLst>
              <a:gd name="adj1" fmla="val 10811"/>
            </a:avLst>
          </a:prstGeom>
        </p:spPr>
        <p:style>
          <a:lnRef idx="2">
            <a:schemeClr val="accent1"/>
          </a:lnRef>
          <a:fillRef idx="0">
            <a:schemeClr val="accent1"/>
          </a:fillRef>
          <a:effectRef idx="1">
            <a:schemeClr val="accent1"/>
          </a:effectRef>
          <a:fontRef idx="minor">
            <a:schemeClr val="tx1"/>
          </a:fontRef>
        </p:style>
      </p:cxnSp>
      <p:cxnSp>
        <p:nvCxnSpPr>
          <p:cNvPr id="28" name="Elbow Connector 27"/>
          <p:cNvCxnSpPr>
            <a:endCxn id="22" idx="0"/>
          </p:cNvCxnSpPr>
          <p:nvPr/>
        </p:nvCxnSpPr>
        <p:spPr>
          <a:xfrm>
            <a:off x="5156200" y="3794642"/>
            <a:ext cx="1155700" cy="116958"/>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7404100" y="4054537"/>
            <a:ext cx="1295400" cy="646331"/>
          </a:xfrm>
          <a:prstGeom prst="rect">
            <a:avLst/>
          </a:prstGeom>
          <a:noFill/>
          <a:ln>
            <a:solidFill>
              <a:srgbClr val="4A7EBB"/>
            </a:solidFill>
          </a:ln>
        </p:spPr>
        <p:txBody>
          <a:bodyPr wrap="square" rtlCol="0">
            <a:spAutoFit/>
          </a:bodyPr>
          <a:lstStyle/>
          <a:p>
            <a:r>
              <a:rPr lang="en-US" dirty="0" smtClean="0"/>
              <a:t>Predicted Values</a:t>
            </a:r>
            <a:endParaRPr lang="en-US" dirty="0"/>
          </a:p>
        </p:txBody>
      </p:sp>
      <p:cxnSp>
        <p:nvCxnSpPr>
          <p:cNvPr id="37" name="Straight Arrow Connector 36"/>
          <p:cNvCxnSpPr>
            <a:stCxn id="22" idx="3"/>
            <a:endCxn id="33" idx="1"/>
          </p:cNvCxnSpPr>
          <p:nvPr/>
        </p:nvCxnSpPr>
        <p:spPr>
          <a:xfrm>
            <a:off x="6959600" y="4373265"/>
            <a:ext cx="444500" cy="443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5" name="Elbow Connector 44"/>
          <p:cNvCxnSpPr>
            <a:stCxn id="9" idx="2"/>
          </p:cNvCxnSpPr>
          <p:nvPr/>
        </p:nvCxnSpPr>
        <p:spPr>
          <a:xfrm rot="16200000" flipH="1">
            <a:off x="7366645" y="2677686"/>
            <a:ext cx="1802111" cy="431800"/>
          </a:xfrm>
          <a:prstGeom prst="bentConnector3">
            <a:avLst>
              <a:gd name="adj1" fmla="val 18522"/>
            </a:avLst>
          </a:prstGeom>
        </p:spPr>
        <p:style>
          <a:lnRef idx="2">
            <a:schemeClr val="accent1"/>
          </a:lnRef>
          <a:fillRef idx="0">
            <a:schemeClr val="accent1"/>
          </a:fillRef>
          <a:effectRef idx="1">
            <a:schemeClr val="accent1"/>
          </a:effectRef>
          <a:fontRef idx="minor">
            <a:schemeClr val="tx1"/>
          </a:fontRef>
        </p:style>
      </p:cxnSp>
      <p:cxnSp>
        <p:nvCxnSpPr>
          <p:cNvPr id="47" name="Elbow Connector 46"/>
          <p:cNvCxnSpPr>
            <a:endCxn id="33" idx="0"/>
          </p:cNvCxnSpPr>
          <p:nvPr/>
        </p:nvCxnSpPr>
        <p:spPr>
          <a:xfrm rot="10800000" flipV="1">
            <a:off x="8051801" y="3794641"/>
            <a:ext cx="431801" cy="259895"/>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200748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Cleaning</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Initial Data Cleaning looked for </a:t>
            </a:r>
            <a:r>
              <a:rPr lang="en-US" dirty="0" err="1" smtClean="0"/>
              <a:t>NaN</a:t>
            </a:r>
            <a:r>
              <a:rPr lang="en-US" dirty="0" smtClean="0"/>
              <a:t> values.</a:t>
            </a:r>
          </a:p>
          <a:p>
            <a:pPr marL="857250" lvl="1" indent="-457200">
              <a:buFont typeface="+mj-lt"/>
              <a:buAutoNum type="alphaLcPeriod"/>
            </a:pPr>
            <a:r>
              <a:rPr lang="en-US" dirty="0" smtClean="0"/>
              <a:t>Most of these values were due to valid input of N/A as recorded in the data dictionary.</a:t>
            </a:r>
          </a:p>
          <a:p>
            <a:pPr marL="857250" lvl="1" indent="-457200">
              <a:buFont typeface="+mj-lt"/>
              <a:buAutoNum type="alphaLcPeriod"/>
            </a:pPr>
            <a:r>
              <a:rPr lang="en-US" dirty="0" smtClean="0"/>
              <a:t>For labels, I typically made a new label similar to “</a:t>
            </a:r>
            <a:r>
              <a:rPr lang="en-US" dirty="0" err="1" smtClean="0"/>
              <a:t>NoBsmt</a:t>
            </a:r>
            <a:r>
              <a:rPr lang="en-US" dirty="0" smtClean="0"/>
              <a:t>”</a:t>
            </a:r>
          </a:p>
          <a:p>
            <a:pPr marL="857250" lvl="1" indent="-457200">
              <a:buFont typeface="+mj-lt"/>
              <a:buAutoNum type="alphaLcPeriod"/>
            </a:pPr>
            <a:r>
              <a:rPr lang="en-US" dirty="0" smtClean="0"/>
              <a:t>For numbers, the logical response, after inspect other variables in the list was 0.</a:t>
            </a:r>
          </a:p>
          <a:p>
            <a:pPr marL="457200" indent="-457200">
              <a:buFont typeface="+mj-lt"/>
              <a:buAutoNum type="arabicPeriod"/>
            </a:pPr>
            <a:r>
              <a:rPr lang="en-US" dirty="0" smtClean="0"/>
              <a:t>Certain </a:t>
            </a:r>
            <a:r>
              <a:rPr lang="en-US" dirty="0"/>
              <a:t>values were truly missing.  In this case, I queried the columns to obtain an </a:t>
            </a:r>
            <a:r>
              <a:rPr lang="en-US" dirty="0" smtClean="0"/>
              <a:t>average</a:t>
            </a:r>
            <a:r>
              <a:rPr lang="en-US" dirty="0"/>
              <a:t> </a:t>
            </a:r>
            <a:r>
              <a:rPr lang="en-US" dirty="0" smtClean="0"/>
              <a:t>or imputed in some other way (mode, for example).</a:t>
            </a:r>
            <a:endParaRPr lang="en-US" dirty="0"/>
          </a:p>
          <a:p>
            <a:pPr marL="457200" indent="-457200">
              <a:buFont typeface="+mj-lt"/>
              <a:buAutoNum type="arabicPeriod"/>
            </a:pPr>
            <a:endParaRPr lang="en-US" dirty="0" smtClean="0"/>
          </a:p>
        </p:txBody>
      </p:sp>
    </p:spTree>
    <p:extLst>
      <p:ext uri="{BB962C8B-B14F-4D97-AF65-F5344CB8AC3E}">
        <p14:creationId xmlns:p14="http://schemas.microsoft.com/office/powerpoint/2010/main" val="537787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Exploratory Data Analysis</a:t>
            </a:r>
            <a:endParaRPr lang="en-US" dirty="0"/>
          </a:p>
        </p:txBody>
      </p:sp>
      <p:sp>
        <p:nvSpPr>
          <p:cNvPr id="3" name="Content Placeholder 2"/>
          <p:cNvSpPr>
            <a:spLocks noGrp="1"/>
          </p:cNvSpPr>
          <p:nvPr>
            <p:ph idx="1"/>
          </p:nvPr>
        </p:nvSpPr>
        <p:spPr>
          <a:xfrm>
            <a:off x="457200" y="1706232"/>
            <a:ext cx="7984067" cy="3026634"/>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Initially, I graphed histograms of the train and test variables along with scatterplots of the train variables against the Sales Price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829643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of the 80 sets of graphs </a:t>
            </a:r>
            <a:r>
              <a:rPr lang="mr-IN" dirty="0" smtClean="0"/>
              <a:t>–</a:t>
            </a:r>
            <a:r>
              <a:rPr lang="en-US" dirty="0" smtClean="0"/>
              <a:t> Year house build</a:t>
            </a:r>
            <a:endParaRPr lang="en-US" dirty="0"/>
          </a:p>
        </p:txBody>
      </p:sp>
      <p:pic>
        <p:nvPicPr>
          <p:cNvPr id="4" name="Picture 3"/>
          <p:cNvPicPr>
            <a:picLocks noChangeAspect="1"/>
          </p:cNvPicPr>
          <p:nvPr/>
        </p:nvPicPr>
        <p:blipFill>
          <a:blip r:embed="rId2"/>
          <a:stretch>
            <a:fillRect/>
          </a:stretch>
        </p:blipFill>
        <p:spPr>
          <a:xfrm>
            <a:off x="245533" y="1189766"/>
            <a:ext cx="3794606" cy="2281567"/>
          </a:xfrm>
          <a:prstGeom prst="rect">
            <a:avLst/>
          </a:prstGeom>
        </p:spPr>
      </p:pic>
      <p:pic>
        <p:nvPicPr>
          <p:cNvPr id="5" name="Picture 4"/>
          <p:cNvPicPr>
            <a:picLocks noChangeAspect="1"/>
          </p:cNvPicPr>
          <p:nvPr/>
        </p:nvPicPr>
        <p:blipFill>
          <a:blip r:embed="rId3"/>
          <a:stretch>
            <a:fillRect/>
          </a:stretch>
        </p:blipFill>
        <p:spPr>
          <a:xfrm>
            <a:off x="4195704" y="2506133"/>
            <a:ext cx="4425289" cy="2205567"/>
          </a:xfrm>
          <a:prstGeom prst="rect">
            <a:avLst/>
          </a:prstGeom>
        </p:spPr>
      </p:pic>
    </p:spTree>
    <p:extLst>
      <p:ext uri="{BB962C8B-B14F-4D97-AF65-F5344CB8AC3E}">
        <p14:creationId xmlns:p14="http://schemas.microsoft.com/office/powerpoint/2010/main" val="1003897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EDA </a:t>
            </a:r>
            <a:r>
              <a:rPr lang="mr-IN" dirty="0" smtClean="0"/>
              <a:t>–</a:t>
            </a:r>
            <a:r>
              <a:rPr lang="en-US" dirty="0" smtClean="0"/>
              <a:t> Added Features</a:t>
            </a:r>
            <a:endParaRPr lang="en-US" dirty="0"/>
          </a:p>
        </p:txBody>
      </p:sp>
      <p:sp>
        <p:nvSpPr>
          <p:cNvPr id="3" name="Content Placeholder 2"/>
          <p:cNvSpPr>
            <a:spLocks noGrp="1"/>
          </p:cNvSpPr>
          <p:nvPr>
            <p:ph idx="1"/>
          </p:nvPr>
        </p:nvSpPr>
        <p:spPr/>
        <p:txBody>
          <a:bodyPr/>
          <a:lstStyle/>
          <a:p>
            <a:r>
              <a:rPr lang="en-US" dirty="0" smtClean="0"/>
              <a:t>There were two variables where it seemed like a transformation was in order:</a:t>
            </a:r>
          </a:p>
          <a:p>
            <a:pPr lvl="1"/>
            <a:r>
              <a:rPr lang="en-US" dirty="0" smtClean="0"/>
              <a:t>Grouped Neighborhoods into categories so Cat1 = highest average sales price, Cat2 next highest group, etc.</a:t>
            </a:r>
          </a:p>
          <a:p>
            <a:pPr lvl="1"/>
            <a:r>
              <a:rPr lang="en-US" dirty="0" smtClean="0"/>
              <a:t>Included a variable that was the maximum of the year a house was built and the year of renovation.</a:t>
            </a:r>
          </a:p>
          <a:p>
            <a:r>
              <a:rPr lang="en-US" dirty="0" smtClean="0"/>
              <a:t>Some variables looked co-linear and so I created groups of features (garage values, porch/deck values, square feet of various floors)</a:t>
            </a:r>
            <a:endParaRPr lang="en-US" dirty="0"/>
          </a:p>
        </p:txBody>
      </p:sp>
    </p:spTree>
    <p:extLst>
      <p:ext uri="{BB962C8B-B14F-4D97-AF65-F5344CB8AC3E}">
        <p14:creationId xmlns:p14="http://schemas.microsoft.com/office/powerpoint/2010/main" val="901258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Models</a:t>
            </a:r>
            <a:endParaRPr lang="en-US" dirty="0"/>
          </a:p>
        </p:txBody>
      </p:sp>
      <p:sp>
        <p:nvSpPr>
          <p:cNvPr id="3" name="Content Placeholder 2"/>
          <p:cNvSpPr>
            <a:spLocks noGrp="1"/>
          </p:cNvSpPr>
          <p:nvPr>
            <p:ph idx="1"/>
          </p:nvPr>
        </p:nvSpPr>
        <p:spPr/>
        <p:txBody>
          <a:bodyPr/>
          <a:lstStyle/>
          <a:p>
            <a:r>
              <a:rPr lang="en-US" dirty="0" smtClean="0"/>
              <a:t>At first, I threw all of the variables into the model</a:t>
            </a:r>
          </a:p>
          <a:p>
            <a:r>
              <a:rPr lang="en-US" dirty="0" smtClean="0"/>
              <a:t>Created dummies for all non-numeric variables</a:t>
            </a:r>
          </a:p>
          <a:p>
            <a:r>
              <a:rPr lang="en-US" dirty="0" smtClean="0"/>
              <a:t>Created functions to remove all “object” variables, unify train and test data from columns.</a:t>
            </a:r>
          </a:p>
          <a:p>
            <a:r>
              <a:rPr lang="en-US" dirty="0" smtClean="0"/>
              <a:t>Standardized the variables</a:t>
            </a:r>
          </a:p>
          <a:p>
            <a:r>
              <a:rPr lang="en-US" dirty="0" smtClean="0"/>
              <a:t>Run through LR, </a:t>
            </a:r>
            <a:r>
              <a:rPr lang="en-US" dirty="0" err="1" smtClean="0"/>
              <a:t>RidgeCV</a:t>
            </a:r>
            <a:r>
              <a:rPr lang="en-US" dirty="0" smtClean="0"/>
              <a:t>, </a:t>
            </a:r>
            <a:r>
              <a:rPr lang="en-US" dirty="0" err="1" smtClean="0"/>
              <a:t>LassoCV</a:t>
            </a:r>
            <a:r>
              <a:rPr lang="en-US" dirty="0" smtClean="0"/>
              <a:t>, and </a:t>
            </a:r>
            <a:r>
              <a:rPr lang="en-US" dirty="0" err="1" smtClean="0"/>
              <a:t>ElastinetCV</a:t>
            </a:r>
            <a:endParaRPr lang="en-US" dirty="0" smtClean="0"/>
          </a:p>
          <a:p>
            <a:r>
              <a:rPr lang="en-US" dirty="0" smtClean="0"/>
              <a:t>Predicted Scores for </a:t>
            </a:r>
            <a:r>
              <a:rPr lang="en-US" dirty="0" err="1" smtClean="0"/>
              <a:t>Kaggle</a:t>
            </a:r>
            <a:endParaRPr lang="en-US" dirty="0"/>
          </a:p>
        </p:txBody>
      </p:sp>
    </p:spTree>
    <p:extLst>
      <p:ext uri="{BB962C8B-B14F-4D97-AF65-F5344CB8AC3E}">
        <p14:creationId xmlns:p14="http://schemas.microsoft.com/office/powerpoint/2010/main" val="304166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(Part 2)</a:t>
            </a:r>
            <a:endParaRPr lang="en-US" dirty="0"/>
          </a:p>
        </p:txBody>
      </p:sp>
      <p:sp>
        <p:nvSpPr>
          <p:cNvPr id="3" name="Content Placeholder 2"/>
          <p:cNvSpPr>
            <a:spLocks noGrp="1"/>
          </p:cNvSpPr>
          <p:nvPr>
            <p:ph idx="1"/>
          </p:nvPr>
        </p:nvSpPr>
        <p:spPr/>
        <p:txBody>
          <a:bodyPr/>
          <a:lstStyle/>
          <a:p>
            <a:r>
              <a:rPr lang="en-US" dirty="0" smtClean="0"/>
              <a:t>Next phase, turned everything into a procedure that I could run by inputting:</a:t>
            </a:r>
          </a:p>
          <a:p>
            <a:pPr lvl="1"/>
            <a:r>
              <a:rPr lang="en-US" dirty="0" smtClean="0"/>
              <a:t>Columns to include in the model</a:t>
            </a:r>
          </a:p>
          <a:p>
            <a:pPr lvl="1"/>
            <a:r>
              <a:rPr lang="en-US" dirty="0" smtClean="0"/>
              <a:t>A list of lists that I wanted to create interactions on</a:t>
            </a:r>
          </a:p>
          <a:p>
            <a:pPr lvl="1"/>
            <a:r>
              <a:rPr lang="en-US" dirty="0" smtClean="0"/>
              <a:t>A list of which regression models to test</a:t>
            </a:r>
          </a:p>
          <a:p>
            <a:pPr lvl="1"/>
            <a:r>
              <a:rPr lang="en-US" dirty="0" smtClean="0"/>
              <a:t>Output = scores, fit metrics</a:t>
            </a:r>
          </a:p>
          <a:p>
            <a:r>
              <a:rPr lang="en-US" dirty="0" smtClean="0"/>
              <a:t>I then iterated over every combination of models removing one column at a time.  And then two, </a:t>
            </a:r>
            <a:r>
              <a:rPr lang="mr-IN" dirty="0" smtClean="0"/>
              <a:t>…</a:t>
            </a:r>
            <a:endParaRPr lang="en-US" dirty="0"/>
          </a:p>
        </p:txBody>
      </p:sp>
    </p:spTree>
    <p:extLst>
      <p:ext uri="{BB962C8B-B14F-4D97-AF65-F5344CB8AC3E}">
        <p14:creationId xmlns:p14="http://schemas.microsoft.com/office/powerpoint/2010/main" val="23927524"/>
      </p:ext>
    </p:extLst>
  </p:cSld>
  <p:clrMapOvr>
    <a:masterClrMapping/>
  </p:clrMapOvr>
</p:sld>
</file>

<file path=ppt/theme/theme1.xml><?xml version="1.0" encoding="utf-8"?>
<a:theme xmlns:a="http://schemas.openxmlformats.org/drawingml/2006/main" name="crx_ppt_template_w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rx_ppt_template_03" id="{5FA69A66-529A-EC4B-83F0-428BE4B8C75B}" vid="{0AB6C971-FBE5-264A-A358-95183FA728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crx_ppt_template_04</Template>
  <TotalTime>2652</TotalTime>
  <Words>632</Words>
  <Application>Microsoft Macintosh PowerPoint</Application>
  <PresentationFormat>On-screen Show (16:9)</PresentationFormat>
  <Paragraphs>57</Paragraphs>
  <Slides>12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Mangal</vt:lpstr>
      <vt:lpstr>crx_ppt_template_wide</vt:lpstr>
      <vt:lpstr>DSI Project 2: Status Report on Housing Price Regression Problem</vt:lpstr>
      <vt:lpstr>Statement of the Problem</vt:lpstr>
      <vt:lpstr>Data Sources</vt:lpstr>
      <vt:lpstr>Data Cleaning</vt:lpstr>
      <vt:lpstr>Exploratory Data Analysis</vt:lpstr>
      <vt:lpstr>Example of the 80 sets of graphs – Year house build</vt:lpstr>
      <vt:lpstr>EDA – Added Features</vt:lpstr>
      <vt:lpstr>Models</vt:lpstr>
      <vt:lpstr>Modeling (Part 2)</vt:lpstr>
      <vt:lpstr>Largest jump in Kaggle score from use np.log(SalePrice)</vt:lpstr>
      <vt:lpstr>Current Status</vt:lpstr>
      <vt:lpstr>Graphs of error terms on sorted sale price – two models compared</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Marcelo Galvao</dc:creator>
  <cp:lastModifiedBy>Leon, Juan</cp:lastModifiedBy>
  <cp:revision>42</cp:revision>
  <dcterms:created xsi:type="dcterms:W3CDTF">2017-12-07T00:55:55Z</dcterms:created>
  <dcterms:modified xsi:type="dcterms:W3CDTF">2018-08-23T22:01:45Z</dcterms:modified>
</cp:coreProperties>
</file>